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47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4BB4-2E52-4795-A22D-26F5714896A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6886-4F87-461C-A5AC-502BC3A52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1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skip over the Satellite Pass Over and Solar radiometer/ radiative transfer to save</a:t>
            </a:r>
            <a:r>
              <a:rPr lang="en-US" baseline="0" dirty="0" smtClean="0"/>
              <a:t>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6886-4F87-461C-A5AC-502BC3A525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Effective</a:t>
            </a:r>
            <a:r>
              <a:rPr lang="en-US" baseline="0" dirty="0" smtClean="0"/>
              <a:t> Transmittance Calculation sometimes larger than max transmittance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Legend of Data interferes with plotted curve (clarity issue)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Less annotations made code hard to follow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Improvements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Corrected errors in Effective Transmittance Calculations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User able to choose easily the file location and select proper file to run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User able to Name Graph as Desired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Graphs can have colors changed and can have legend moved before finally printing (avoids legend placement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Text file produced as well and adds legend for logarithmic file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Calibration File graphed to track Lamp output and ensure quality of lamp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6886-4F87-461C-A5AC-502BC3A525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6886-4F87-461C-A5AC-502BC3A52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Czapla</a:t>
            </a:r>
            <a:r>
              <a:rPr lang="en-US" dirty="0" smtClean="0"/>
              <a:t>-Myers</a:t>
            </a:r>
            <a:r>
              <a:rPr lang="en-US" baseline="0" dirty="0" smtClean="0"/>
              <a:t> (Opening the door for this opportunity, Final Program Advice, Teaching about Radiometry)</a:t>
            </a:r>
            <a:endParaRPr lang="en-US" dirty="0" smtClean="0"/>
          </a:p>
          <a:p>
            <a:r>
              <a:rPr lang="en-US" dirty="0" smtClean="0"/>
              <a:t>Nik Anderson (Mechanical Design Advice and </a:t>
            </a:r>
            <a:r>
              <a:rPr lang="en-US" dirty="0" err="1" smtClean="0"/>
              <a:t>Monochrometer</a:t>
            </a:r>
            <a:r>
              <a:rPr lang="en-US" baseline="0" dirty="0" smtClean="0"/>
              <a:t> Operation education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Stuart </a:t>
            </a:r>
            <a:r>
              <a:rPr lang="en-US" dirty="0" err="1" smtClean="0"/>
              <a:t>Biggar</a:t>
            </a:r>
            <a:r>
              <a:rPr lang="en-US" dirty="0" smtClean="0"/>
              <a:t> (Program Advice, Design Advice)</a:t>
            </a:r>
          </a:p>
          <a:p>
            <a:r>
              <a:rPr lang="en-US" dirty="0" smtClean="0"/>
              <a:t>Rob Kingston (Program Advice)</a:t>
            </a:r>
          </a:p>
          <a:p>
            <a:r>
              <a:rPr lang="en-US" dirty="0" smtClean="0"/>
              <a:t>Roger Tree (Filter Functions and </a:t>
            </a:r>
            <a:r>
              <a:rPr lang="en-US" dirty="0" err="1" smtClean="0"/>
              <a:t>Monochrometer</a:t>
            </a:r>
            <a:r>
              <a:rPr lang="en-US" dirty="0" smtClean="0"/>
              <a:t> Work)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Abdelatif</a:t>
            </a:r>
            <a:r>
              <a:rPr lang="en-US" baseline="0" dirty="0" smtClean="0"/>
              <a:t> (Teaching Tricks about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and working together on the Shipping Case Design)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6886-4F87-461C-A5AC-502BC3A525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9.jpeg"/><Relationship Id="rId5" Type="http://schemas.openxmlformats.org/officeDocument/2006/relationships/image" Target="../media/image29.jpeg"/><Relationship Id="rId10" Type="http://schemas.openxmlformats.org/officeDocument/2006/relationships/image" Target="../media/image8.png"/><Relationship Id="rId4" Type="http://schemas.openxmlformats.org/officeDocument/2006/relationships/image" Target="../media/image28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106905"/>
            <a:ext cx="10395361" cy="1970013"/>
          </a:xfrm>
        </p:spPr>
        <p:txBody>
          <a:bodyPr/>
          <a:lstStyle/>
          <a:p>
            <a:r>
              <a:rPr lang="en-US" sz="6000" dirty="0" smtClean="0"/>
              <a:t>Radiometric </a:t>
            </a:r>
            <a:r>
              <a:rPr lang="en-US" sz="6000" dirty="0"/>
              <a:t>C</a:t>
            </a:r>
            <a:r>
              <a:rPr lang="en-US" sz="6000" dirty="0" smtClean="0"/>
              <a:t>alibration </a:t>
            </a:r>
            <a:r>
              <a:rPr lang="en-US" sz="6000" dirty="0"/>
              <a:t>of Earth-observing </a:t>
            </a:r>
            <a:r>
              <a:rPr lang="en-US" sz="6000" dirty="0" smtClean="0"/>
              <a:t>Satellites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812" y="3326860"/>
            <a:ext cx="10689722" cy="254864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By: Nicolas </a:t>
            </a:r>
            <a:r>
              <a:rPr lang="en-US" dirty="0" err="1" smtClean="0">
                <a:solidFill>
                  <a:schemeClr val="tx1"/>
                </a:solidFill>
              </a:rPr>
              <a:t>Iokepa</a:t>
            </a:r>
            <a:r>
              <a:rPr lang="en-US" dirty="0" smtClean="0">
                <a:solidFill>
                  <a:schemeClr val="tx1"/>
                </a:solidFill>
              </a:rPr>
              <a:t> Colon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Mentor: Jeff </a:t>
            </a:r>
            <a:r>
              <a:rPr lang="en-US" dirty="0" err="1" smtClean="0">
                <a:solidFill>
                  <a:schemeClr val="tx1"/>
                </a:solidFill>
              </a:rPr>
              <a:t>Czapla</a:t>
            </a:r>
            <a:r>
              <a:rPr lang="en-US" dirty="0" smtClean="0">
                <a:solidFill>
                  <a:schemeClr val="tx1"/>
                </a:solidFill>
              </a:rPr>
              <a:t>-Myers, </a:t>
            </a:r>
            <a:r>
              <a:rPr lang="en-US" dirty="0" err="1" smtClean="0">
                <a:solidFill>
                  <a:schemeClr val="tx1"/>
                </a:solidFill>
              </a:rPr>
              <a:t>Ph.D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Key Acknowledgements: The Remote Sensing Group </a:t>
            </a:r>
            <a:r>
              <a:rPr lang="en-US" b="1" dirty="0" smtClean="0">
                <a:solidFill>
                  <a:schemeClr val="tx1"/>
                </a:solidFill>
              </a:rPr>
              <a:t>(RSG)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Arizona State University, Tempe, AZ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April 22, 2017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067" y="5542238"/>
            <a:ext cx="12167111" cy="1371600"/>
            <a:chOff x="24067" y="5551968"/>
            <a:chExt cx="12167111" cy="1371600"/>
          </a:xfrm>
        </p:grpSpPr>
        <p:grpSp>
          <p:nvGrpSpPr>
            <p:cNvPr id="8" name="Group 7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5" name="Picture 4" descr="ua_logo_l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 descr="AZSGC_sunset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 descr="nasa-logo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30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751" y="2840785"/>
            <a:ext cx="3397679" cy="2937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18" y="365462"/>
            <a:ext cx="9404723" cy="1400530"/>
          </a:xfrm>
        </p:spPr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41" y="1311197"/>
            <a:ext cx="8946541" cy="4195481"/>
          </a:xfrm>
        </p:spPr>
        <p:txBody>
          <a:bodyPr/>
          <a:lstStyle/>
          <a:p>
            <a:r>
              <a:rPr lang="en-US" dirty="0"/>
              <a:t>Improved Design </a:t>
            </a:r>
            <a:r>
              <a:rPr lang="en-US" dirty="0" smtClean="0"/>
              <a:t>Approval</a:t>
            </a:r>
          </a:p>
          <a:p>
            <a:pPr lvl="1"/>
            <a:r>
              <a:rPr lang="en-US" dirty="0" smtClean="0"/>
              <a:t>Teflon and Stainless Steel</a:t>
            </a:r>
          </a:p>
          <a:p>
            <a:pPr lvl="1"/>
            <a:r>
              <a:rPr lang="en-US" dirty="0" smtClean="0"/>
              <a:t>Minimal Material</a:t>
            </a:r>
          </a:p>
          <a:p>
            <a:pPr lvl="1"/>
            <a:r>
              <a:rPr lang="en-US" dirty="0" smtClean="0"/>
              <a:t>New Simple Holder</a:t>
            </a:r>
          </a:p>
          <a:p>
            <a:pPr lvl="1"/>
            <a:r>
              <a:rPr lang="en-US" dirty="0" smtClean="0"/>
              <a:t>Smoothed Corners for safe carrying</a:t>
            </a:r>
            <a:endParaRPr lang="en-US" dirty="0"/>
          </a:p>
          <a:p>
            <a:r>
              <a:rPr lang="en-US" dirty="0"/>
              <a:t>Final Design Technical </a:t>
            </a:r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Accuracy and Clarity for Machinist</a:t>
            </a:r>
            <a:endParaRPr lang="en-US" dirty="0"/>
          </a:p>
          <a:p>
            <a:r>
              <a:rPr lang="en-US" dirty="0"/>
              <a:t>Manufacturing and Final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15” x 15” x 2.5”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77" y="0"/>
            <a:ext cx="3586381" cy="2840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858" y="-1"/>
            <a:ext cx="3479143" cy="2840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77" y="2840785"/>
            <a:ext cx="3652274" cy="29374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1075" y="5710133"/>
            <a:ext cx="12047959" cy="1135608"/>
            <a:chOff x="24067" y="5551968"/>
            <a:chExt cx="12167111" cy="1371600"/>
          </a:xfrm>
        </p:grpSpPr>
        <p:grpSp>
          <p:nvGrpSpPr>
            <p:cNvPr id="13" name="Group 12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5" name="Picture 14" descr="ua_logo_l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AZSGC_sunset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nasa-logo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67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76" y="233465"/>
            <a:ext cx="9404723" cy="1400530"/>
          </a:xfrm>
        </p:spPr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624" y="27207"/>
            <a:ext cx="4533090" cy="321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138" y="3240782"/>
            <a:ext cx="4533090" cy="3275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76" y="1206228"/>
            <a:ext cx="5663946" cy="45817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067" y="5483872"/>
            <a:ext cx="12167111" cy="1371600"/>
            <a:chOff x="24067" y="5551968"/>
            <a:chExt cx="12167111" cy="13716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4" name="Picture 13" descr="ua_logo_l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AZSGC_sunset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nasa-logo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47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" y="73334"/>
            <a:ext cx="6630179" cy="1400530"/>
          </a:xfrm>
        </p:spPr>
        <p:txBody>
          <a:bodyPr/>
          <a:lstStyle/>
          <a:p>
            <a:r>
              <a:rPr lang="en-US" sz="3600" dirty="0" smtClean="0"/>
              <a:t>Final Results and 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09" y="571720"/>
            <a:ext cx="5404494" cy="56370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 Products Produced</a:t>
            </a:r>
          </a:p>
          <a:p>
            <a:pPr lvl="1"/>
            <a:r>
              <a:rPr lang="en-US" dirty="0" smtClean="0"/>
              <a:t>Improved MATLAB Code</a:t>
            </a:r>
          </a:p>
          <a:p>
            <a:pPr lvl="2"/>
            <a:r>
              <a:rPr lang="en-US" dirty="0" smtClean="0"/>
              <a:t>Spectral Measurements</a:t>
            </a:r>
          </a:p>
          <a:p>
            <a:pPr lvl="2"/>
            <a:r>
              <a:rPr lang="en-US" dirty="0" smtClean="0"/>
              <a:t>Filter Characterization</a:t>
            </a:r>
            <a:endParaRPr lang="en-US" dirty="0"/>
          </a:p>
          <a:p>
            <a:pPr lvl="2"/>
            <a:r>
              <a:rPr lang="en-US" dirty="0" smtClean="0"/>
              <a:t>Data Analysis and Graphing</a:t>
            </a:r>
          </a:p>
          <a:p>
            <a:pPr lvl="2"/>
            <a:r>
              <a:rPr lang="en-US" dirty="0" smtClean="0"/>
              <a:t>MATLAB Coding Proficiency</a:t>
            </a:r>
          </a:p>
          <a:p>
            <a:pPr lvl="1"/>
            <a:r>
              <a:rPr lang="en-US" dirty="0" smtClean="0"/>
              <a:t>Protective Shipping Case</a:t>
            </a:r>
          </a:p>
          <a:p>
            <a:pPr lvl="2"/>
            <a:r>
              <a:rPr lang="en-US" dirty="0" smtClean="0"/>
              <a:t>SolidWorks Fluency</a:t>
            </a:r>
          </a:p>
          <a:p>
            <a:pPr lvl="2"/>
            <a:r>
              <a:rPr lang="en-US" dirty="0" smtClean="0"/>
              <a:t>Technical Drawings</a:t>
            </a:r>
          </a:p>
          <a:p>
            <a:pPr lvl="2"/>
            <a:r>
              <a:rPr lang="en-US" dirty="0" smtClean="0"/>
              <a:t>Design Review and Presentation</a:t>
            </a:r>
          </a:p>
          <a:p>
            <a:pPr lvl="2"/>
            <a:r>
              <a:rPr lang="en-US" dirty="0" smtClean="0"/>
              <a:t>Manufacturing Communication</a:t>
            </a:r>
          </a:p>
          <a:p>
            <a:r>
              <a:rPr lang="en-US" dirty="0" smtClean="0"/>
              <a:t>Impacts on Research Group</a:t>
            </a:r>
          </a:p>
          <a:p>
            <a:pPr lvl="1"/>
            <a:r>
              <a:rPr lang="en-US" dirty="0" smtClean="0"/>
              <a:t>User Versatility of Filter Processing Code</a:t>
            </a:r>
          </a:p>
          <a:p>
            <a:pPr lvl="1"/>
            <a:r>
              <a:rPr lang="en-US" dirty="0" smtClean="0"/>
              <a:t>Improved Filter Characterizing</a:t>
            </a:r>
          </a:p>
          <a:p>
            <a:pPr lvl="1"/>
            <a:r>
              <a:rPr lang="en-US" dirty="0" smtClean="0"/>
              <a:t>Safer Panel Transport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477" y="14719"/>
            <a:ext cx="5462252" cy="27904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55542" y="2283206"/>
            <a:ext cx="5998853" cy="3433864"/>
            <a:chOff x="0" y="787940"/>
            <a:chExt cx="7779045" cy="4576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5475" y="787940"/>
              <a:ext cx="1798982" cy="457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787940"/>
              <a:ext cx="2237362" cy="45768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6895" y="787940"/>
              <a:ext cx="1643975" cy="45768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8323" y="797668"/>
              <a:ext cx="1980722" cy="45640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0710" y="787940"/>
              <a:ext cx="854765" cy="457381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982299" y="4857900"/>
              <a:ext cx="367748" cy="3379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8" name="Group 17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20" name="Picture 19" descr="ua_logo_l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0" descr="AZSGC_sunset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 descr="nasa-logo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7234145" y="5398844"/>
            <a:ext cx="221790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Wavelength (nm)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905999" y="3528031"/>
            <a:ext cx="221790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Transmittance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08" y="452718"/>
            <a:ext cx="9404723" cy="140053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Jeff </a:t>
            </a:r>
            <a:r>
              <a:rPr lang="en-US" dirty="0" err="1"/>
              <a:t>Czapla</a:t>
            </a:r>
            <a:r>
              <a:rPr lang="en-US" dirty="0"/>
              <a:t>-Myers </a:t>
            </a:r>
          </a:p>
          <a:p>
            <a:r>
              <a:rPr lang="en-US" dirty="0" smtClean="0"/>
              <a:t>Nik Anderson</a:t>
            </a:r>
          </a:p>
          <a:p>
            <a:r>
              <a:rPr lang="en-US" dirty="0" smtClean="0"/>
              <a:t>Stuart </a:t>
            </a:r>
            <a:r>
              <a:rPr lang="en-US" dirty="0" err="1" smtClean="0"/>
              <a:t>Biggar</a:t>
            </a:r>
            <a:endParaRPr lang="en-US" dirty="0" smtClean="0"/>
          </a:p>
          <a:p>
            <a:r>
              <a:rPr lang="en-US" dirty="0" smtClean="0"/>
              <a:t>Rob Kingston</a:t>
            </a:r>
          </a:p>
          <a:p>
            <a:r>
              <a:rPr lang="en-US" dirty="0" smtClean="0"/>
              <a:t>Roger Tree</a:t>
            </a:r>
          </a:p>
          <a:p>
            <a:r>
              <a:rPr lang="en-US" dirty="0" smtClean="0"/>
              <a:t>Adam </a:t>
            </a:r>
            <a:r>
              <a:rPr lang="en-US" dirty="0" err="1"/>
              <a:t>Abdelatif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582" y="307101"/>
            <a:ext cx="6253743" cy="51454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0" name="Group 9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2" name="Picture 11" descr="ua_logo_l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AZSGC_sunset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nasa-logo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6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067" y="5483871"/>
            <a:ext cx="12167111" cy="1371600"/>
            <a:chOff x="24067" y="5551968"/>
            <a:chExt cx="12167111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7" name="Picture 6" descr="ua_logo_l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AZSGC_sunset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nasa-logo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26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53" y="1311610"/>
            <a:ext cx="8946541" cy="4863830"/>
          </a:xfrm>
        </p:spPr>
        <p:txBody>
          <a:bodyPr/>
          <a:lstStyle/>
          <a:p>
            <a:r>
              <a:rPr lang="en-US" dirty="0" smtClean="0"/>
              <a:t>How we Calibrate (The Problem)</a:t>
            </a:r>
          </a:p>
          <a:p>
            <a:r>
              <a:rPr lang="en-US" dirty="0" smtClean="0"/>
              <a:t>Internship Projects</a:t>
            </a:r>
          </a:p>
          <a:p>
            <a:pPr lvl="1"/>
            <a:r>
              <a:rPr lang="en-US" dirty="0" smtClean="0"/>
              <a:t>MATLAB Data Analysis Code</a:t>
            </a:r>
          </a:p>
          <a:p>
            <a:pPr lvl="2"/>
            <a:r>
              <a:rPr lang="en-US" dirty="0" smtClean="0"/>
              <a:t>Improvements</a:t>
            </a:r>
          </a:p>
          <a:p>
            <a:pPr lvl="2"/>
            <a:r>
              <a:rPr lang="en-US" dirty="0" smtClean="0"/>
              <a:t>Data and Plots</a:t>
            </a:r>
          </a:p>
          <a:p>
            <a:pPr lvl="1"/>
            <a:r>
              <a:rPr lang="en-US" dirty="0"/>
              <a:t>Shipping Case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Design </a:t>
            </a:r>
          </a:p>
          <a:p>
            <a:pPr lvl="2"/>
            <a:r>
              <a:rPr lang="en-US" dirty="0" smtClean="0"/>
              <a:t>Final Product</a:t>
            </a:r>
          </a:p>
          <a:p>
            <a:r>
              <a:rPr lang="en-US" dirty="0" smtClean="0"/>
              <a:t>Interpretation of Final Results</a:t>
            </a:r>
          </a:p>
          <a:p>
            <a:pPr lvl="1"/>
            <a:r>
              <a:rPr lang="en-US" dirty="0" smtClean="0"/>
              <a:t>Conclusion and Impact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186" y="740798"/>
            <a:ext cx="4659354" cy="50366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0" name="Group 9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2" name="Picture 11" descr="ua_logo_l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AZSGC_sunset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nasa-logo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69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7" y="0"/>
            <a:ext cx="10199703" cy="1400530"/>
          </a:xfrm>
        </p:spPr>
        <p:txBody>
          <a:bodyPr/>
          <a:lstStyle/>
          <a:p>
            <a:r>
              <a:rPr lang="en-US" sz="3600" dirty="0" smtClean="0"/>
              <a:t>Remote Sensing Group’s Calibration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14" y="1036255"/>
            <a:ext cx="4861214" cy="49844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Atmospheric Scattering, Absorption</a:t>
            </a:r>
          </a:p>
          <a:p>
            <a:pPr lvl="1"/>
            <a:r>
              <a:rPr lang="en-US" dirty="0" smtClean="0"/>
              <a:t>Affects Satellite Reflectance readings</a:t>
            </a:r>
          </a:p>
          <a:p>
            <a:r>
              <a:rPr lang="en-US" dirty="0"/>
              <a:t>Ground-Viewing Radiometers (GVRs)</a:t>
            </a:r>
          </a:p>
          <a:p>
            <a:pPr lvl="1"/>
            <a:r>
              <a:rPr lang="en-US" dirty="0" err="1"/>
              <a:t>Spectralon</a:t>
            </a:r>
            <a:r>
              <a:rPr lang="en-US" dirty="0"/>
              <a:t> </a:t>
            </a:r>
            <a:r>
              <a:rPr lang="en-US" dirty="0" smtClean="0"/>
              <a:t>Panel Calibration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NIST</a:t>
            </a:r>
          </a:p>
          <a:p>
            <a:pPr lvl="1"/>
            <a:r>
              <a:rPr lang="en-US" dirty="0"/>
              <a:t>Field Site Ground Reflectance</a:t>
            </a:r>
          </a:p>
          <a:p>
            <a:r>
              <a:rPr lang="en-US" dirty="0" smtClean="0"/>
              <a:t>Filters in GVR Calibrated</a:t>
            </a:r>
          </a:p>
          <a:p>
            <a:pPr lvl="1"/>
            <a:r>
              <a:rPr lang="en-US" dirty="0" err="1"/>
              <a:t>Monochromator</a:t>
            </a:r>
            <a:r>
              <a:rPr lang="en-US" dirty="0"/>
              <a:t> calibrates</a:t>
            </a:r>
          </a:p>
          <a:p>
            <a:pPr lvl="1"/>
            <a:r>
              <a:rPr lang="en-US" dirty="0" smtClean="0"/>
              <a:t>Specific Bandwidths used</a:t>
            </a:r>
          </a:p>
          <a:p>
            <a:r>
              <a:rPr lang="en-US" dirty="0" smtClean="0"/>
              <a:t>Solar Radiometer</a:t>
            </a:r>
          </a:p>
          <a:p>
            <a:pPr lvl="1"/>
            <a:r>
              <a:rPr lang="en-US" dirty="0" smtClean="0"/>
              <a:t>Atmospheric Scattering</a:t>
            </a:r>
          </a:p>
          <a:p>
            <a:r>
              <a:rPr lang="en-US" dirty="0" smtClean="0"/>
              <a:t>Total Radiative Transfer</a:t>
            </a:r>
          </a:p>
          <a:p>
            <a:r>
              <a:rPr lang="en-US" dirty="0" smtClean="0"/>
              <a:t>Satellite Pass Over</a:t>
            </a:r>
          </a:p>
          <a:p>
            <a:pPr lvl="1"/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Radiometric Calibration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312" y="1065461"/>
            <a:ext cx="7005688" cy="43520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1" name="Group 10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3" name="Picture 12" descr="ua_logo_l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AZSGC_sunset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nasa-logo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54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06" y="187170"/>
            <a:ext cx="9404723" cy="1400530"/>
          </a:xfrm>
        </p:spPr>
        <p:txBody>
          <a:bodyPr/>
          <a:lstStyle/>
          <a:p>
            <a:r>
              <a:rPr lang="en-US" dirty="0" smtClean="0"/>
              <a:t>MATLAB Data Analysis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365" y="1202691"/>
            <a:ext cx="4237966" cy="494518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Monochromator</a:t>
            </a:r>
            <a:endParaRPr lang="en-US" dirty="0" smtClean="0"/>
          </a:p>
          <a:p>
            <a:pPr lvl="1"/>
            <a:r>
              <a:rPr lang="en-US" dirty="0" smtClean="0"/>
              <a:t>Transmittance</a:t>
            </a:r>
          </a:p>
          <a:p>
            <a:pPr lvl="1"/>
            <a:r>
              <a:rPr lang="en-US" dirty="0" smtClean="0"/>
              <a:t>Calibration &amp; Filter Files</a:t>
            </a:r>
          </a:p>
          <a:p>
            <a:r>
              <a:rPr lang="en-US" dirty="0" smtClean="0"/>
              <a:t>Plots and Final Text file output</a:t>
            </a:r>
          </a:p>
          <a:p>
            <a:r>
              <a:rPr lang="en-US" dirty="0" smtClean="0"/>
              <a:t>Old Data Processing</a:t>
            </a:r>
          </a:p>
          <a:p>
            <a:pPr lvl="1"/>
            <a:r>
              <a:rPr lang="en-US" dirty="0" smtClean="0"/>
              <a:t>IDL programming language</a:t>
            </a:r>
          </a:p>
          <a:p>
            <a:pPr lvl="1"/>
            <a:r>
              <a:rPr lang="en-US" dirty="0" smtClean="0"/>
              <a:t>Calculation Errors</a:t>
            </a:r>
          </a:p>
          <a:p>
            <a:pPr lvl="1"/>
            <a:r>
              <a:rPr lang="en-US" dirty="0" smtClean="0"/>
              <a:t>Graph Generation</a:t>
            </a:r>
          </a:p>
          <a:p>
            <a:r>
              <a:rPr lang="en-US" dirty="0" smtClean="0"/>
              <a:t>Newly Designed Code</a:t>
            </a:r>
          </a:p>
          <a:p>
            <a:pPr lvl="1"/>
            <a:r>
              <a:rPr lang="en-US" dirty="0" smtClean="0"/>
              <a:t>Corrected Calculations</a:t>
            </a:r>
          </a:p>
          <a:p>
            <a:pPr lvl="1"/>
            <a:r>
              <a:rPr lang="en-US" dirty="0" smtClean="0"/>
              <a:t>User Selection Capabilities</a:t>
            </a:r>
          </a:p>
          <a:p>
            <a:pPr lvl="1"/>
            <a:r>
              <a:rPr lang="en-US" dirty="0" smtClean="0"/>
              <a:t>Graphing Versatility </a:t>
            </a:r>
          </a:p>
          <a:p>
            <a:pPr lvl="1"/>
            <a:r>
              <a:rPr lang="en-US" dirty="0" smtClean="0"/>
              <a:t>Calibration Graph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Lamp </a:t>
            </a:r>
            <a:r>
              <a:rPr lang="en-US" dirty="0"/>
              <a:t>Analysis</a:t>
            </a:r>
          </a:p>
          <a:p>
            <a:pPr lvl="1"/>
            <a:r>
              <a:rPr lang="en-US" dirty="0" smtClean="0"/>
              <a:t>User Friendly Annotations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724" y="997754"/>
            <a:ext cx="4086416" cy="484724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1" name="Group 10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3" name="Picture 12" descr="ua_logo_l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AZSGC_sunset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nasa-logo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3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345" y="1342393"/>
            <a:ext cx="8657617" cy="4561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31" y="92810"/>
            <a:ext cx="794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Errors in Graphs from Old Program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6726" y="1001963"/>
            <a:ext cx="405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 Placement Inconvenience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33615" y="1030113"/>
            <a:ext cx="419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Transmittance Error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38153" y="1998517"/>
            <a:ext cx="758758" cy="73009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7022" y="2422186"/>
            <a:ext cx="953310" cy="6128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21" name="Group 20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23" name="Picture 22" descr="ua_logo_l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3" descr="AZSGC_sunset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4" descr="nasa-logo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8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21" y="238327"/>
            <a:ext cx="11230158" cy="5486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4" name="Picture 13" descr="ua_logo_l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AZSGC_sunset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nasa-logo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987047" y="5299204"/>
            <a:ext cx="22179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Wavelength (nm)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82622" y="2796860"/>
            <a:ext cx="22179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Transmittance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21" y="228603"/>
            <a:ext cx="11230158" cy="5486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0" name="Group 9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2" name="Picture 11" descr="ua_logo_l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AZSGC_sunset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nasa-logo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987047" y="5311301"/>
            <a:ext cx="22179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Wavelength (nm)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82622" y="2796860"/>
            <a:ext cx="22179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Transmittance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17" y="384623"/>
            <a:ext cx="9404723" cy="1400530"/>
          </a:xfrm>
        </p:spPr>
        <p:txBody>
          <a:bodyPr/>
          <a:lstStyle/>
          <a:p>
            <a:r>
              <a:rPr lang="en-US" dirty="0" smtClean="0"/>
              <a:t>Shipping Case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8" y="1577011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Goal: Protect Calibrated Panel</a:t>
            </a:r>
          </a:p>
          <a:p>
            <a:pPr lvl="1"/>
            <a:r>
              <a:rPr lang="en-US" dirty="0"/>
              <a:t>Shipping Safety</a:t>
            </a:r>
          </a:p>
          <a:p>
            <a:pPr lvl="1"/>
            <a:r>
              <a:rPr lang="en-US" dirty="0"/>
              <a:t>Safe Removal</a:t>
            </a:r>
          </a:p>
          <a:p>
            <a:pPr lvl="1"/>
            <a:r>
              <a:rPr lang="en-US" dirty="0"/>
              <a:t>Before Calibration $250</a:t>
            </a:r>
          </a:p>
          <a:p>
            <a:pPr lvl="1"/>
            <a:r>
              <a:rPr lang="en-US" dirty="0"/>
              <a:t>After Calibration $</a:t>
            </a:r>
            <a:r>
              <a:rPr lang="en-US" dirty="0" smtClean="0"/>
              <a:t>30,000</a:t>
            </a:r>
            <a:endParaRPr lang="en-US" dirty="0"/>
          </a:p>
          <a:p>
            <a:r>
              <a:rPr lang="en-US" dirty="0" smtClean="0"/>
              <a:t>Design Proposal</a:t>
            </a:r>
          </a:p>
          <a:p>
            <a:pPr lvl="1"/>
            <a:r>
              <a:rPr lang="en-US" dirty="0"/>
              <a:t>Box Profile/Size</a:t>
            </a:r>
          </a:p>
          <a:p>
            <a:pPr lvl="1"/>
            <a:r>
              <a:rPr lang="en-US" dirty="0" smtClean="0"/>
              <a:t>Weather Proof</a:t>
            </a:r>
          </a:p>
          <a:p>
            <a:pPr lvl="1"/>
            <a:r>
              <a:rPr lang="en-US" dirty="0" smtClean="0"/>
              <a:t>6 Degrees of Constraint</a:t>
            </a:r>
          </a:p>
          <a:p>
            <a:pPr lvl="1"/>
            <a:r>
              <a:rPr lang="en-US" dirty="0" smtClean="0"/>
              <a:t>Material Choice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672" y="1152983"/>
            <a:ext cx="5833353" cy="43750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0" name="Group 9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2" name="Picture 11" descr="ua_logo_l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AZSGC_sunset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nasa-logo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7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11" y="0"/>
            <a:ext cx="9404723" cy="1400530"/>
          </a:xfrm>
        </p:spPr>
        <p:txBody>
          <a:bodyPr/>
          <a:lstStyle/>
          <a:p>
            <a:r>
              <a:rPr lang="en-US" dirty="0" smtClean="0"/>
              <a:t>Preliminary Designs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5508"/>
            <a:ext cx="5580893" cy="4362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93" y="695783"/>
            <a:ext cx="6611107" cy="43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8408" y="5077836"/>
            <a:ext cx="289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Design</a:t>
            </a:r>
          </a:p>
          <a:p>
            <a:r>
              <a:rPr lang="en-US" dirty="0"/>
              <a:t>  </a:t>
            </a:r>
            <a:r>
              <a:rPr lang="en-US" dirty="0" smtClean="0">
                <a:sym typeface="Wingdings" panose="05000000000000000000" pitchFamily="2" charset="2"/>
              </a:rPr>
              <a:t>Profile too large</a:t>
            </a:r>
          </a:p>
          <a:p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smtClean="0">
                <a:sym typeface="Wingdings" panose="05000000000000000000" pitchFamily="2" charset="2"/>
              </a:rPr>
              <a:t>Poor Holder Stability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43863" y="5113503"/>
            <a:ext cx="249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Design</a:t>
            </a:r>
          </a:p>
          <a:p>
            <a:r>
              <a:rPr lang="en-US" dirty="0"/>
              <a:t>  </a:t>
            </a:r>
            <a:r>
              <a:rPr lang="en-US" dirty="0" smtClean="0">
                <a:sym typeface="Wingdings" panose="05000000000000000000" pitchFamily="2" charset="2"/>
              </a:rPr>
              <a:t>Still too Large</a:t>
            </a:r>
          </a:p>
          <a:p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smtClean="0">
                <a:sym typeface="Wingdings" panose="05000000000000000000" pitchFamily="2" charset="2"/>
              </a:rPr>
              <a:t>Difficult Removal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067" y="5483870"/>
            <a:ext cx="12167111" cy="1371600"/>
            <a:chOff x="24067" y="5551968"/>
            <a:chExt cx="12167111" cy="1371600"/>
          </a:xfrm>
        </p:grpSpPr>
        <p:grpSp>
          <p:nvGrpSpPr>
            <p:cNvPr id="14" name="Group 13"/>
            <p:cNvGrpSpPr/>
            <p:nvPr/>
          </p:nvGrpSpPr>
          <p:grpSpPr>
            <a:xfrm>
              <a:off x="24067" y="5581523"/>
              <a:ext cx="12120641" cy="1328323"/>
              <a:chOff x="24067" y="5509208"/>
              <a:chExt cx="12120641" cy="1328323"/>
            </a:xfrm>
          </p:grpSpPr>
          <p:pic>
            <p:nvPicPr>
              <p:cNvPr id="16" name="Picture 15" descr="ua_logo_l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7" y="5921205"/>
                <a:ext cx="107401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AZSGC_sunset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11379533" y="5509208"/>
                <a:ext cx="765175" cy="1312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asa-logo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497" y="5923131"/>
                <a:ext cx="106833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" descr="https://spacegrant.arizona.edu/sites/spacegrant.arizona.edu/files/about/logos/AZSGC%20Logo_300dp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949" y="5551968"/>
              <a:ext cx="88622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516</TotalTime>
  <Words>537</Words>
  <Application>Microsoft Office PowerPoint</Application>
  <PresentationFormat>Widescreen</PresentationFormat>
  <Paragraphs>132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Ion</vt:lpstr>
      <vt:lpstr>Radiometric Calibration of Earth-observing Satellites</vt:lpstr>
      <vt:lpstr>Outline</vt:lpstr>
      <vt:lpstr>Remote Sensing Group’s Calibration Method</vt:lpstr>
      <vt:lpstr>MATLAB Data Analysis Code</vt:lpstr>
      <vt:lpstr>PowerPoint Presentation</vt:lpstr>
      <vt:lpstr>PowerPoint Presentation</vt:lpstr>
      <vt:lpstr>PowerPoint Presentation</vt:lpstr>
      <vt:lpstr>Shipping Case Design</vt:lpstr>
      <vt:lpstr>Preliminary Designs</vt:lpstr>
      <vt:lpstr>Final Design</vt:lpstr>
      <vt:lpstr>Finished Product</vt:lpstr>
      <vt:lpstr>Final Results and Conclusions</vt:lpstr>
      <vt:lpstr>Acknowledgements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Radiometric Calibration of Earth-observing Satellites</dc:title>
  <dc:creator>ncolon</dc:creator>
  <cp:lastModifiedBy>ncolon</cp:lastModifiedBy>
  <cp:revision>51</cp:revision>
  <dcterms:created xsi:type="dcterms:W3CDTF">2017-03-10T21:53:00Z</dcterms:created>
  <dcterms:modified xsi:type="dcterms:W3CDTF">2017-04-07T06:14:07Z</dcterms:modified>
</cp:coreProperties>
</file>